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Source Sans 3"/>
      <p:regular r:id="rId23"/>
    </p:embeddedFont>
    <p:embeddedFont>
      <p:font typeface="Source Sans 3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870597"/>
            <a:ext cx="7416403" cy="1840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Искусственный интеллект в управлении: Основы и перспективы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198" y="5035034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Введение в ИИ для руководителей и специалистов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1348" y="1959293"/>
            <a:ext cx="6129576" cy="379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Этический контекст применения ИИ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6021348" y="2463403"/>
            <a:ext cx="8074104" cy="162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Внедрение ИИ-систем в управление поднимает важные этические вопросы, требующие внимания руководителей.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6021348" y="2718792"/>
            <a:ext cx="2636163" cy="1640205"/>
          </a:xfrm>
          <a:prstGeom prst="roundRect">
            <a:avLst>
              <a:gd name="adj" fmla="val 1223"/>
            </a:avLst>
          </a:prstGeom>
          <a:solidFill>
            <a:srgbClr val="303132"/>
          </a:solidFill>
          <a:ln/>
        </p:spPr>
      </p:sp>
      <p:sp>
        <p:nvSpPr>
          <p:cNvPr id="6" name="Shape 3"/>
          <p:cNvSpPr/>
          <p:nvPr/>
        </p:nvSpPr>
        <p:spPr>
          <a:xfrm>
            <a:off x="6155055" y="2852499"/>
            <a:ext cx="401241" cy="401241"/>
          </a:xfrm>
          <a:prstGeom prst="roundRect">
            <a:avLst>
              <a:gd name="adj" fmla="val 22787017"/>
            </a:avLst>
          </a:prstGeom>
          <a:solidFill>
            <a:srgbClr val="FFFFF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426" y="2962751"/>
            <a:ext cx="180499" cy="1804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55055" y="3336488"/>
            <a:ext cx="1695807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Смещения в данных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6155055" y="3576161"/>
            <a:ext cx="2368748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Исторические предубеждения в данных воспроизводятся алгоритмами. Пример: дискриминация при найме на основе гендера или возраста.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8740259" y="2718792"/>
            <a:ext cx="2636163" cy="1640205"/>
          </a:xfrm>
          <a:prstGeom prst="roundRect">
            <a:avLst>
              <a:gd name="adj" fmla="val 1223"/>
            </a:avLst>
          </a:prstGeom>
          <a:solidFill>
            <a:srgbClr val="303132"/>
          </a:solidFill>
          <a:ln/>
        </p:spPr>
      </p:sp>
      <p:sp>
        <p:nvSpPr>
          <p:cNvPr id="11" name="Shape 7"/>
          <p:cNvSpPr/>
          <p:nvPr/>
        </p:nvSpPr>
        <p:spPr>
          <a:xfrm>
            <a:off x="8873966" y="2852499"/>
            <a:ext cx="401241" cy="401241"/>
          </a:xfrm>
          <a:prstGeom prst="roundRect">
            <a:avLst>
              <a:gd name="adj" fmla="val 22787017"/>
            </a:avLst>
          </a:prstGeom>
          <a:solidFill>
            <a:srgbClr val="FFFFF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84337" y="2962751"/>
            <a:ext cx="180499" cy="18049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873966" y="3336488"/>
            <a:ext cx="2319218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Проблема «чёрного ящика»</a:t>
            </a:r>
            <a:endParaRPr lang="en-US" sz="1150" dirty="0"/>
          </a:p>
        </p:txBody>
      </p:sp>
      <p:sp>
        <p:nvSpPr>
          <p:cNvPr id="14" name="Text 9"/>
          <p:cNvSpPr/>
          <p:nvPr/>
        </p:nvSpPr>
        <p:spPr>
          <a:xfrm>
            <a:off x="8873966" y="3576161"/>
            <a:ext cx="2368748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Сложные модели принимают решения непрозрачно. Невозможность объяснить, почему система приняла конкретное решение.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11459170" y="2718792"/>
            <a:ext cx="2636282" cy="1640205"/>
          </a:xfrm>
          <a:prstGeom prst="roundRect">
            <a:avLst>
              <a:gd name="adj" fmla="val 1223"/>
            </a:avLst>
          </a:prstGeom>
          <a:solidFill>
            <a:srgbClr val="303132"/>
          </a:solidFill>
          <a:ln/>
        </p:spPr>
      </p:sp>
      <p:sp>
        <p:nvSpPr>
          <p:cNvPr id="16" name="Shape 11"/>
          <p:cNvSpPr/>
          <p:nvPr/>
        </p:nvSpPr>
        <p:spPr>
          <a:xfrm>
            <a:off x="11592878" y="2852499"/>
            <a:ext cx="401241" cy="401241"/>
          </a:xfrm>
          <a:prstGeom prst="roundRect">
            <a:avLst>
              <a:gd name="adj" fmla="val 22787017"/>
            </a:avLst>
          </a:prstGeom>
          <a:solidFill>
            <a:srgbClr val="FFFFF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3248" y="2962751"/>
            <a:ext cx="180499" cy="18049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1592878" y="3336488"/>
            <a:ext cx="2181820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Вопросы ответственности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11592878" y="3576161"/>
            <a:ext cx="2368868" cy="486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Кто несёт ответственность за ошибки ИИ? Разработчик, владелец данных или конечный пользователь?</a:t>
            </a:r>
            <a:endParaRPr lang="en-US" sz="1050" dirty="0"/>
          </a:p>
        </p:txBody>
      </p:sp>
      <p:sp>
        <p:nvSpPr>
          <p:cNvPr id="20" name="Shape 14"/>
          <p:cNvSpPr/>
          <p:nvPr/>
        </p:nvSpPr>
        <p:spPr>
          <a:xfrm>
            <a:off x="6021348" y="4441746"/>
            <a:ext cx="8074104" cy="1153358"/>
          </a:xfrm>
          <a:prstGeom prst="roundRect">
            <a:avLst>
              <a:gd name="adj" fmla="val 1739"/>
            </a:avLst>
          </a:prstGeom>
          <a:solidFill>
            <a:srgbClr val="303132"/>
          </a:solidFill>
          <a:ln/>
        </p:spPr>
      </p:sp>
      <p:sp>
        <p:nvSpPr>
          <p:cNvPr id="21" name="Shape 15"/>
          <p:cNvSpPr/>
          <p:nvPr/>
        </p:nvSpPr>
        <p:spPr>
          <a:xfrm>
            <a:off x="6155055" y="4575453"/>
            <a:ext cx="401241" cy="401241"/>
          </a:xfrm>
          <a:prstGeom prst="roundRect">
            <a:avLst>
              <a:gd name="adj" fmla="val 22787017"/>
            </a:avLst>
          </a:prstGeom>
          <a:solidFill>
            <a:srgbClr val="FFFFFF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5426" y="4685705"/>
            <a:ext cx="180499" cy="18049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55055" y="5059442"/>
            <a:ext cx="2498288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Конфиденциальность данных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6155055" y="5299115"/>
            <a:ext cx="7806690" cy="162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ИИ обрабатывает чувствительную информацию. Необходим баланс между эффективностью и защитой приватности.</a:t>
            </a:r>
            <a:endParaRPr lang="en-US" sz="1050" dirty="0"/>
          </a:p>
        </p:txBody>
      </p:sp>
      <p:sp>
        <p:nvSpPr>
          <p:cNvPr id="25" name="Shape 18"/>
          <p:cNvSpPr/>
          <p:nvPr/>
        </p:nvSpPr>
        <p:spPr>
          <a:xfrm>
            <a:off x="6021348" y="5688211"/>
            <a:ext cx="8074104" cy="581978"/>
          </a:xfrm>
          <a:prstGeom prst="roundRect">
            <a:avLst>
              <a:gd name="adj" fmla="val 3447"/>
            </a:avLst>
          </a:prstGeom>
          <a:solidFill>
            <a:srgbClr val="262626"/>
          </a:solidFill>
          <a:ln/>
        </p:spPr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5055" y="5860137"/>
            <a:ext cx="167164" cy="133707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6455926" y="5804297"/>
            <a:ext cx="7505819" cy="324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Рекомендация руководителям:</a:t>
            </a:r>
            <a:pPr algn="l" indent="0" marL="0">
              <a:lnSpc>
                <a:spcPts val="12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Создавайте внутренние этические комитеты по ИИ, разрабатывайте политики прозрачности и регулярно аудируйте системы на предмет смещений.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5336" y="982980"/>
            <a:ext cx="1972866" cy="357664"/>
          </a:xfrm>
          <a:prstGeom prst="roundRect">
            <a:avLst>
              <a:gd name="adj" fmla="val 6588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0709" y="1083231"/>
            <a:ext cx="157043" cy="15704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6215" y="1049417"/>
            <a:ext cx="1486614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ДОМАШНЕЕ ЗАДАНИЕ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85336" y="1411962"/>
            <a:ext cx="9342834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Задания для самостоятельной работы</a:t>
            </a:r>
            <a:endParaRPr lang="en-US" sz="3500" dirty="0"/>
          </a:p>
        </p:txBody>
      </p:sp>
      <p:sp>
        <p:nvSpPr>
          <p:cNvPr id="6" name="Text 3"/>
          <p:cNvSpPr/>
          <p:nvPr/>
        </p:nvSpPr>
        <p:spPr>
          <a:xfrm>
            <a:off x="785336" y="2237423"/>
            <a:ext cx="1305972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Закрепите полученные знания через практический анализ и критическое осмысление роли ИИ в вашей профессиональной области.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85336" y="2719268"/>
            <a:ext cx="6440567" cy="4045506"/>
          </a:xfrm>
          <a:prstGeom prst="roundRect">
            <a:avLst>
              <a:gd name="adj" fmla="val 728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808196" y="2742128"/>
            <a:ext cx="6394847" cy="589002"/>
          </a:xfrm>
          <a:prstGeom prst="roundRect">
            <a:avLst>
              <a:gd name="adj" fmla="val 343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3858339" y="2852499"/>
            <a:ext cx="294442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04530" y="3509605"/>
            <a:ext cx="411158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Исследование отраслевого кейса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04530" y="3895487"/>
            <a:ext cx="6002179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Найдите и проанализируйте конкретный пример использования искусственного интеллекта в управлении в вашей отрасли (или отрасли, которая вас интересует).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004530" y="4845844"/>
            <a:ext cx="6002179" cy="1124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Какая технология ИИ используется?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Какую управленческую проблему она решает?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Какие результаты достигнуты?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Какие ограничения существуют?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04378" y="2719268"/>
            <a:ext cx="6440686" cy="4045506"/>
          </a:xfrm>
          <a:prstGeom prst="roundRect">
            <a:avLst>
              <a:gd name="adj" fmla="val 728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427238" y="2742128"/>
            <a:ext cx="6394966" cy="589002"/>
          </a:xfrm>
          <a:prstGeom prst="roundRect">
            <a:avLst>
              <a:gd name="adj" fmla="val 343"/>
            </a:avLst>
          </a:prstGeom>
          <a:solidFill>
            <a:srgbClr val="303132"/>
          </a:solidFill>
          <a:ln/>
        </p:spPr>
      </p:sp>
      <p:sp>
        <p:nvSpPr>
          <p:cNvPr id="15" name="Text 12"/>
          <p:cNvSpPr/>
          <p:nvPr/>
        </p:nvSpPr>
        <p:spPr>
          <a:xfrm>
            <a:off x="10477500" y="2852499"/>
            <a:ext cx="294442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7623572" y="3509605"/>
            <a:ext cx="5089208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Критический анализ границ применения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623572" y="3895487"/>
            <a:ext cx="6002298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Определите управленческие задачи, которые </a:t>
            </a:r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нельзя или не следует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делегировать искусственному интеллекту. Обоснуйте свою позицию.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7623572" y="4845844"/>
            <a:ext cx="600229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Подумайте о: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623572" y="5233988"/>
            <a:ext cx="6002298" cy="1124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Задачах, требующих эмпатии и эмоционального интеллекта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Стратегических решениях с высокой неопределённостью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Ситуациях этического выбора</a:t>
            </a:r>
            <a:endParaRPr lang="en-US" sz="1500" dirty="0"/>
          </a:p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Креативных задачах, требующих интуиции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85336" y="6591356"/>
            <a:ext cx="13059728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Формат сдачи: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Краткий отчёт (2-3 страницы) с примерами и аргументацией. Будьте готовы обсудить ваши находки на следующем занятии.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7741" y="344448"/>
            <a:ext cx="2893814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Ключевые выводы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2877741" y="837962"/>
            <a:ext cx="8874919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Подведём итоги: что важно запомнить об искусственном интеллекте в управлении.</a:t>
            </a: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2404" y="1063823"/>
            <a:ext cx="6645473" cy="48882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78538" y="3985235"/>
            <a:ext cx="1921806" cy="226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ИИ как инструмент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841727" y="2584961"/>
            <a:ext cx="1650709" cy="453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Качественные данные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776429" y="3854055"/>
            <a:ext cx="1490963" cy="453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Критическое мышление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983723" y="4601478"/>
            <a:ext cx="1402216" cy="680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Этическая ответственность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288640" y="1632863"/>
            <a:ext cx="1224720" cy="680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Непрерывное обучение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2877741" y="6031825"/>
            <a:ext cx="8874919" cy="292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Искусственный интеллект трансформирует управление, но успех зависит от грамотного применения. Технология усиливает возможности руководителя, но не заменяет профессиональное суждение, стратегическое мышление и человеческие качества.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2877741" y="6465570"/>
            <a:ext cx="4393049" cy="408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2030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4084082" y="6989088"/>
            <a:ext cx="1980248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Год массового внедрения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2877741" y="7207448"/>
            <a:ext cx="4393049" cy="292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 прогнозам, к 2030 году ИИ будет использоваться в 80% управленческих процессов</a:t>
            </a:r>
            <a:endParaRPr lang="en-US" sz="950" dirty="0"/>
          </a:p>
        </p:txBody>
      </p:sp>
      <p:sp>
        <p:nvSpPr>
          <p:cNvPr id="14" name="Text 11"/>
          <p:cNvSpPr/>
          <p:nvPr/>
        </p:nvSpPr>
        <p:spPr>
          <a:xfrm>
            <a:off x="7359491" y="6465570"/>
            <a:ext cx="4393168" cy="408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40%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8755023" y="6989088"/>
            <a:ext cx="1602105" cy="175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Рост эффективности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7359491" y="7207448"/>
            <a:ext cx="4393168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Средний прирост эффективности процессов при правильном внедрении ИИ</a:t>
            </a:r>
            <a:endParaRPr lang="en-US" sz="950" dirty="0"/>
          </a:p>
        </p:txBody>
      </p:sp>
      <p:sp>
        <p:nvSpPr>
          <p:cNvPr id="17" name="Text 14"/>
          <p:cNvSpPr/>
          <p:nvPr/>
        </p:nvSpPr>
        <p:spPr>
          <a:xfrm>
            <a:off x="3063359" y="7659172"/>
            <a:ext cx="8689300" cy="146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«Будущее принадлежит не тем, кто владеет ИИ, а тем, кто умеет правильно его применять в контексте бизнес-стратегии.»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2877741" y="7579400"/>
            <a:ext cx="15240" cy="305633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1727954"/>
            <a:ext cx="1424940" cy="388620"/>
          </a:xfrm>
          <a:prstGeom prst="roundRect">
            <a:avLst>
              <a:gd name="adj" fmla="val 6669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>
          <a:xfrm>
            <a:off x="993338" y="1792724"/>
            <a:ext cx="116586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ЦЕЛИ ЗАНЯТИЯ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63798" y="2202894"/>
            <a:ext cx="6307931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Что мы изучим сегодня</a:t>
            </a:r>
            <a:endParaRPr lang="en-US" sz="3850" dirty="0"/>
          </a:p>
        </p:txBody>
      </p:sp>
      <p:sp>
        <p:nvSpPr>
          <p:cNvPr id="5" name="Shape 3"/>
          <p:cNvSpPr/>
          <p:nvPr/>
        </p:nvSpPr>
        <p:spPr>
          <a:xfrm>
            <a:off x="863798" y="3140273"/>
            <a:ext cx="3063716" cy="2470547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</p:sp>
      <p:sp>
        <p:nvSpPr>
          <p:cNvPr id="6" name="Text 4"/>
          <p:cNvSpPr/>
          <p:nvPr/>
        </p:nvSpPr>
        <p:spPr>
          <a:xfrm>
            <a:off x="1079659" y="3356134"/>
            <a:ext cx="2631996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Понимание основ ИИ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079659" y="4099084"/>
            <a:ext cx="2631996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Разберём ключевые концепции искусственного интеллекта и его место в современном управлении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4143375" y="3140273"/>
            <a:ext cx="3063835" cy="2470547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</p:sp>
      <p:sp>
        <p:nvSpPr>
          <p:cNvPr id="9" name="Text 7"/>
          <p:cNvSpPr/>
          <p:nvPr/>
        </p:nvSpPr>
        <p:spPr>
          <a:xfrm>
            <a:off x="4359235" y="3356134"/>
            <a:ext cx="2632115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Эволюция технологии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4359235" y="4099084"/>
            <a:ext cx="2632115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Проследим путь развития ИИ от теоретических концепций до практических решений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423071" y="3140273"/>
            <a:ext cx="3063835" cy="2470547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</p:sp>
      <p:sp>
        <p:nvSpPr>
          <p:cNvPr id="12" name="Text 10"/>
          <p:cNvSpPr/>
          <p:nvPr/>
        </p:nvSpPr>
        <p:spPr>
          <a:xfrm>
            <a:off x="7638931" y="3356134"/>
            <a:ext cx="2632115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Применение в бизнесе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38931" y="4099084"/>
            <a:ext cx="2632115" cy="12958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Изучим реальные кейсы использования ИИ для решения управленческих задач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10702766" y="3140273"/>
            <a:ext cx="3063835" cy="2470547"/>
          </a:xfrm>
          <a:prstGeom prst="roundRect">
            <a:avLst>
              <a:gd name="adj" fmla="val 1311"/>
            </a:avLst>
          </a:prstGeom>
          <a:solidFill>
            <a:srgbClr val="303132"/>
          </a:solidFill>
          <a:ln/>
        </p:spPr>
      </p:sp>
      <p:sp>
        <p:nvSpPr>
          <p:cNvPr id="15" name="Text 13"/>
          <p:cNvSpPr/>
          <p:nvPr/>
        </p:nvSpPr>
        <p:spPr>
          <a:xfrm>
            <a:off x="10918627" y="3356134"/>
            <a:ext cx="26131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Этические аспекты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10918627" y="3792379"/>
            <a:ext cx="2632115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Обсудим ограничения, риски и ответственность при внедрении ИИ-систем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63798" y="5853708"/>
            <a:ext cx="1290280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Сегодня мы заложим основу понимания искусственного интеллекта как стратегического управленческого инструмента, который уже трансформирует бизнес-процессы в различных отраслях.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0818" y="792242"/>
            <a:ext cx="7482364" cy="1180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Что такое искусственный интеллект?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81276" y="2271951"/>
            <a:ext cx="3786902" cy="3488769"/>
          </a:xfrm>
          <a:prstGeom prst="roundRect">
            <a:avLst>
              <a:gd name="adj" fmla="val 893"/>
            </a:avLst>
          </a:prstGeom>
          <a:solidFill>
            <a:srgbClr val="1D1F22"/>
          </a:solidFill>
          <a:ln/>
        </p:spPr>
      </p:sp>
      <p:sp>
        <p:nvSpPr>
          <p:cNvPr id="5" name="Text 2"/>
          <p:cNvSpPr/>
          <p:nvPr/>
        </p:nvSpPr>
        <p:spPr>
          <a:xfrm>
            <a:off x="888921" y="2471618"/>
            <a:ext cx="236029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Определение ИИ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88921" y="2966204"/>
            <a:ext cx="3371612" cy="1528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Искусственный интеллект — это способность компьютерных систем имитировать когнитивные функции человека: обучение, рассуждение, восприятие и решение проблем.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832985" y="2471618"/>
            <a:ext cx="3154918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Ключевые возможности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32985" y="2966204"/>
            <a:ext cx="3487817" cy="2444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Анализ больших объёмов данных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Выявление скрытых закономерностей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Принятие решений на основе данных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Адаптация к новым условиям</a:t>
            </a:r>
            <a:endParaRPr lang="en-US" sz="160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Автоматизация сложных процессов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30818" y="5705541"/>
            <a:ext cx="7482364" cy="1451967"/>
          </a:xfrm>
          <a:prstGeom prst="roundRect">
            <a:avLst>
              <a:gd name="adj" fmla="val 2146"/>
            </a:avLst>
          </a:prstGeom>
          <a:solidFill>
            <a:srgbClr val="26262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63" y="5996768"/>
            <a:ext cx="259556" cy="20764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505664" y="5957120"/>
            <a:ext cx="6599873" cy="916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Важно понимать:</a:t>
            </a:r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ИИ ≠ человеческий разум. Это инструмент, который обрабатывает информацию по заданным алгоритмам, не обладая сознанием, эмоциями или собственными целями.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8068" y="632817"/>
            <a:ext cx="1567815" cy="330994"/>
          </a:xfrm>
          <a:prstGeom prst="roundRect">
            <a:avLst>
              <a:gd name="adj" fmla="val 6690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856298" y="695682"/>
            <a:ext cx="1331357" cy="205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ИСТОРИЯ РАЗВИТИЯ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38068" y="1026795"/>
            <a:ext cx="8866942" cy="524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Эволюция искусственного интеллекта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738068" y="1787485"/>
            <a:ext cx="13154263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От теоретических концепций к практическим решениям, изменяющим мир бизнеса.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7303770" y="2221349"/>
            <a:ext cx="22860" cy="5375434"/>
          </a:xfrm>
          <a:prstGeom prst="roundRect">
            <a:avLst>
              <a:gd name="adj" fmla="val 121088"/>
            </a:avLst>
          </a:prstGeom>
          <a:solidFill>
            <a:srgbClr val="494A4B"/>
          </a:solidFill>
          <a:ln/>
        </p:spPr>
      </p:sp>
      <p:sp>
        <p:nvSpPr>
          <p:cNvPr id="7" name="Shape 5"/>
          <p:cNvSpPr/>
          <p:nvPr/>
        </p:nvSpPr>
        <p:spPr>
          <a:xfrm>
            <a:off x="6576953" y="2417445"/>
            <a:ext cx="553522" cy="22860"/>
          </a:xfrm>
          <a:prstGeom prst="roundRect">
            <a:avLst>
              <a:gd name="adj" fmla="val 121088"/>
            </a:avLst>
          </a:prstGeom>
          <a:solidFill>
            <a:srgbClr val="494A4B"/>
          </a:solidFill>
          <a:ln/>
        </p:spPr>
      </p:sp>
      <p:sp>
        <p:nvSpPr>
          <p:cNvPr id="8" name="Shape 6"/>
          <p:cNvSpPr/>
          <p:nvPr/>
        </p:nvSpPr>
        <p:spPr>
          <a:xfrm>
            <a:off x="7107615" y="2221349"/>
            <a:ext cx="415171" cy="41517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9" name="Text 7"/>
          <p:cNvSpPr/>
          <p:nvPr/>
        </p:nvSpPr>
        <p:spPr>
          <a:xfrm>
            <a:off x="7189351" y="2271653"/>
            <a:ext cx="25157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4295656" y="2284690"/>
            <a:ext cx="209692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1950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38068" y="2641282"/>
            <a:ext cx="5654516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Тест Тьюринга — первая попытка определить критерии машинного интеллекта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7499925" y="3470791"/>
            <a:ext cx="553522" cy="22860"/>
          </a:xfrm>
          <a:prstGeom prst="roundRect">
            <a:avLst>
              <a:gd name="adj" fmla="val 121088"/>
            </a:avLst>
          </a:prstGeom>
          <a:solidFill>
            <a:srgbClr val="494A4B"/>
          </a:solidFill>
          <a:ln/>
        </p:spPr>
      </p:sp>
      <p:sp>
        <p:nvSpPr>
          <p:cNvPr id="13" name="Shape 11"/>
          <p:cNvSpPr/>
          <p:nvPr/>
        </p:nvSpPr>
        <p:spPr>
          <a:xfrm>
            <a:off x="7107615" y="3274695"/>
            <a:ext cx="415171" cy="41517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4" name="Text 12"/>
          <p:cNvSpPr/>
          <p:nvPr/>
        </p:nvSpPr>
        <p:spPr>
          <a:xfrm>
            <a:off x="7189351" y="3324999"/>
            <a:ext cx="25157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8237815" y="3338036"/>
            <a:ext cx="209692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1956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8237815" y="3694628"/>
            <a:ext cx="5654516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Дартмутская конференция — официальное рождение ИИ как научной дисциплины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6576953" y="4398169"/>
            <a:ext cx="553522" cy="22860"/>
          </a:xfrm>
          <a:prstGeom prst="roundRect">
            <a:avLst>
              <a:gd name="adj" fmla="val 121088"/>
            </a:avLst>
          </a:prstGeom>
          <a:solidFill>
            <a:srgbClr val="494A4B"/>
          </a:solidFill>
          <a:ln/>
        </p:spPr>
      </p:sp>
      <p:sp>
        <p:nvSpPr>
          <p:cNvPr id="18" name="Shape 16"/>
          <p:cNvSpPr/>
          <p:nvPr/>
        </p:nvSpPr>
        <p:spPr>
          <a:xfrm>
            <a:off x="7107615" y="4202073"/>
            <a:ext cx="415171" cy="41517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9" name="Text 17"/>
          <p:cNvSpPr/>
          <p:nvPr/>
        </p:nvSpPr>
        <p:spPr>
          <a:xfrm>
            <a:off x="7189351" y="4252377"/>
            <a:ext cx="25157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4295656" y="4265414"/>
            <a:ext cx="209692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1980-1990-е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738068" y="4622006"/>
            <a:ext cx="5654516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Экспертные системы — первые коммерческие применения ИИ в бизнесе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7499925" y="5325666"/>
            <a:ext cx="553522" cy="22860"/>
          </a:xfrm>
          <a:prstGeom prst="roundRect">
            <a:avLst>
              <a:gd name="adj" fmla="val 121088"/>
            </a:avLst>
          </a:prstGeom>
          <a:solidFill>
            <a:srgbClr val="494A4B"/>
          </a:solidFill>
          <a:ln/>
        </p:spPr>
      </p:sp>
      <p:sp>
        <p:nvSpPr>
          <p:cNvPr id="23" name="Shape 21"/>
          <p:cNvSpPr/>
          <p:nvPr/>
        </p:nvSpPr>
        <p:spPr>
          <a:xfrm>
            <a:off x="7107615" y="5129570"/>
            <a:ext cx="415171" cy="41517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24" name="Text 22"/>
          <p:cNvSpPr/>
          <p:nvPr/>
        </p:nvSpPr>
        <p:spPr>
          <a:xfrm>
            <a:off x="7189351" y="5179874"/>
            <a:ext cx="25157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8237815" y="5192911"/>
            <a:ext cx="209692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2010-е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8237815" y="5549503"/>
            <a:ext cx="5654516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Глубокое обучение — прорыв в распознавании образов и обработке языка</a:t>
            </a:r>
            <a:endParaRPr lang="en-US" sz="1450" dirty="0"/>
          </a:p>
        </p:txBody>
      </p:sp>
      <p:sp>
        <p:nvSpPr>
          <p:cNvPr id="27" name="Shape 25"/>
          <p:cNvSpPr/>
          <p:nvPr/>
        </p:nvSpPr>
        <p:spPr>
          <a:xfrm>
            <a:off x="6576953" y="6253163"/>
            <a:ext cx="553522" cy="22860"/>
          </a:xfrm>
          <a:prstGeom prst="roundRect">
            <a:avLst>
              <a:gd name="adj" fmla="val 121088"/>
            </a:avLst>
          </a:prstGeom>
          <a:solidFill>
            <a:srgbClr val="494A4B"/>
          </a:solidFill>
          <a:ln/>
        </p:spPr>
      </p:sp>
      <p:sp>
        <p:nvSpPr>
          <p:cNvPr id="28" name="Shape 26"/>
          <p:cNvSpPr/>
          <p:nvPr/>
        </p:nvSpPr>
        <p:spPr>
          <a:xfrm>
            <a:off x="7107615" y="6057067"/>
            <a:ext cx="415171" cy="415171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29" name="Text 27"/>
          <p:cNvSpPr/>
          <p:nvPr/>
        </p:nvSpPr>
        <p:spPr>
          <a:xfrm>
            <a:off x="7189351" y="6107370"/>
            <a:ext cx="25157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1950" dirty="0"/>
          </a:p>
        </p:txBody>
      </p:sp>
      <p:sp>
        <p:nvSpPr>
          <p:cNvPr id="30" name="Text 28"/>
          <p:cNvSpPr/>
          <p:nvPr/>
        </p:nvSpPr>
        <p:spPr>
          <a:xfrm>
            <a:off x="4295656" y="6120408"/>
            <a:ext cx="209692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2020-е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738068" y="6477000"/>
            <a:ext cx="5654516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Генеративный ИИ — создание нового контента и революция в креативных задачах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985" y="713899"/>
            <a:ext cx="12970431" cy="11789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Основные направления искусственного интеллекта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829985" y="2291596"/>
            <a:ext cx="1297043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Современный ИИ включает несколько ключевых технологий, каждая из которых решает специфические задачи.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85" y="2821067"/>
            <a:ext cx="2200037" cy="22000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9985" y="5270302"/>
            <a:ext cx="282142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Machine Learning (ML)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29985" y="5684639"/>
            <a:ext cx="3055620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Машинное обучение — системы учатся на исторических данных и делают прогнозы. Основа большинства современных ИИ-решений в бизнесе.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02" y="2821067"/>
            <a:ext cx="2200037" cy="22000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34802" y="5270302"/>
            <a:ext cx="305573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Natural Language Processing (NLP)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4134802" y="5979438"/>
            <a:ext cx="3055739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Обработка естественного языка — понимание и генерация человеческой речи. Чат-боты, анализ отзывов, автоматический перевод.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739" y="2821067"/>
            <a:ext cx="2200037" cy="22000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39739" y="5270302"/>
            <a:ext cx="26512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Computer Vision (CV)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439739" y="5684639"/>
            <a:ext cx="3055739" cy="1830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Компьютерное зрение — распознавание объектов на изображениях и видео. Контроль качества, медицинская диагностика, автономные транспортные средства.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4676" y="2821067"/>
            <a:ext cx="2200037" cy="22000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44676" y="5270302"/>
            <a:ext cx="265187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Generative AI (GenAI)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10744676" y="5684639"/>
            <a:ext cx="3055739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Генеративный ИИ — создание нового контента: текстов, изображений, кода. Креативные задачи, разработка продуктов, персонализация.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825" y="1009055"/>
            <a:ext cx="7677150" cy="1041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От автоматизации к интеллектуализации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6219825" y="2284333"/>
            <a:ext cx="7677150" cy="508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Понимание различий между традиционной автоматизацией и интеллектуальными системами критично для эффективного управления.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19825" y="3123486"/>
            <a:ext cx="208383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Автоматизация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19825" y="3539490"/>
            <a:ext cx="3614857" cy="508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Выполнение заранее определённых операций по жёстким правилам.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19825" y="4223028"/>
            <a:ext cx="3614857" cy="666631"/>
          </a:xfrm>
          <a:prstGeom prst="roundRect">
            <a:avLst>
              <a:gd name="adj" fmla="val 412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26041" y="4429244"/>
            <a:ext cx="320242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Принцип: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IF-THEN логика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19825" y="5045273"/>
            <a:ext cx="3614857" cy="666631"/>
          </a:xfrm>
          <a:prstGeom prst="roundRect">
            <a:avLst>
              <a:gd name="adj" fmla="val 412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26041" y="5251490"/>
            <a:ext cx="320242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Гибкость: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Низкая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219825" y="5867519"/>
            <a:ext cx="3614857" cy="666631"/>
          </a:xfrm>
          <a:prstGeom prst="roundRect">
            <a:avLst>
              <a:gd name="adj" fmla="val 4126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6041" y="6073735"/>
            <a:ext cx="3202424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Обучение: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Не требуется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19825" y="6709291"/>
            <a:ext cx="361485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Примеры: конвейер, скрипты, макросы Excel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10157698" y="2967871"/>
            <a:ext cx="3878937" cy="4252674"/>
          </a:xfrm>
          <a:prstGeom prst="roundRect">
            <a:avLst>
              <a:gd name="adj" fmla="val 709"/>
            </a:avLst>
          </a:prstGeom>
          <a:solidFill>
            <a:srgbClr val="1D1F22"/>
          </a:solidFill>
          <a:ln/>
        </p:spPr>
      </p:sp>
      <p:sp>
        <p:nvSpPr>
          <p:cNvPr id="15" name="Text 12"/>
          <p:cNvSpPr/>
          <p:nvPr/>
        </p:nvSpPr>
        <p:spPr>
          <a:xfrm>
            <a:off x="10341054" y="3123486"/>
            <a:ext cx="241482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Интеллектуализация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341054" y="3539490"/>
            <a:ext cx="3512225" cy="508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Адаптация к новым условиям без явного программирования.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10341054" y="4223028"/>
            <a:ext cx="3512225" cy="620911"/>
          </a:xfrm>
          <a:prstGeom prst="roundRect">
            <a:avLst>
              <a:gd name="adj" fmla="val 4430"/>
            </a:avLst>
          </a:prstGeom>
          <a:solidFill>
            <a:srgbClr val="303132"/>
          </a:solidFill>
          <a:ln/>
        </p:spPr>
      </p:sp>
      <p:sp>
        <p:nvSpPr>
          <p:cNvPr id="18" name="Text 15"/>
          <p:cNvSpPr/>
          <p:nvPr/>
        </p:nvSpPr>
        <p:spPr>
          <a:xfrm>
            <a:off x="10524411" y="4406384"/>
            <a:ext cx="314551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Принцип: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Обучение на данных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10341054" y="4999553"/>
            <a:ext cx="3512225" cy="620911"/>
          </a:xfrm>
          <a:prstGeom prst="roundRect">
            <a:avLst>
              <a:gd name="adj" fmla="val 4430"/>
            </a:avLst>
          </a:prstGeom>
          <a:solidFill>
            <a:srgbClr val="303132"/>
          </a:solidFill>
          <a:ln/>
        </p:spPr>
      </p:sp>
      <p:sp>
        <p:nvSpPr>
          <p:cNvPr id="20" name="Text 17"/>
          <p:cNvSpPr/>
          <p:nvPr/>
        </p:nvSpPr>
        <p:spPr>
          <a:xfrm>
            <a:off x="10524411" y="5182910"/>
            <a:ext cx="314551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Гибкость: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Высокая</a:t>
            </a:r>
            <a:endParaRPr lang="en-US" sz="1400" dirty="0"/>
          </a:p>
        </p:txBody>
      </p:sp>
      <p:sp>
        <p:nvSpPr>
          <p:cNvPr id="21" name="Shape 18"/>
          <p:cNvSpPr/>
          <p:nvPr/>
        </p:nvSpPr>
        <p:spPr>
          <a:xfrm>
            <a:off x="10341054" y="5776079"/>
            <a:ext cx="3512225" cy="620911"/>
          </a:xfrm>
          <a:prstGeom prst="roundRect">
            <a:avLst>
              <a:gd name="adj" fmla="val 4430"/>
            </a:avLst>
          </a:prstGeom>
          <a:solidFill>
            <a:srgbClr val="303132"/>
          </a:solidFill>
          <a:ln/>
        </p:spPr>
      </p:sp>
      <p:sp>
        <p:nvSpPr>
          <p:cNvPr id="22" name="Text 19"/>
          <p:cNvSpPr/>
          <p:nvPr/>
        </p:nvSpPr>
        <p:spPr>
          <a:xfrm>
            <a:off x="10524411" y="5959435"/>
            <a:ext cx="3145512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Обучение: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Непрерывное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10341054" y="6572131"/>
            <a:ext cx="3512225" cy="508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Примеры: рекомендательные системы, прогнозы, распознавание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9338" y="1178004"/>
            <a:ext cx="7599759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Роль ИИ в управленческих процессах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6129338" y="1814155"/>
            <a:ext cx="7858125" cy="420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Искусственный интеллект становится незаменимым помощником руководителя, усиливая его возможности в ключевых областях принятия решений.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38" y="2369225"/>
            <a:ext cx="803672" cy="96452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52548" y="2529959"/>
            <a:ext cx="2133124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Поддержка решений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7052548" y="2829878"/>
            <a:ext cx="6934914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Анализ альтернатив и рекомендации на основе данных</a:t>
            </a:r>
            <a:endParaRPr lang="en-US" sz="12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338" y="3333750"/>
            <a:ext cx="803672" cy="96452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52548" y="3494484"/>
            <a:ext cx="1826657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Прогнозирование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7052548" y="3794403"/>
            <a:ext cx="6934914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Предсказание трендов, спроса, рисков и возможностей</a:t>
            </a:r>
            <a:endParaRPr lang="en-US" sz="12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338" y="4298275"/>
            <a:ext cx="803672" cy="96452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52548" y="4459010"/>
            <a:ext cx="1826657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Персонализация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7052548" y="4758928"/>
            <a:ext cx="6934914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Адаптация стратегий под конкретные сегменты и ситуации</a:t>
            </a:r>
            <a:endParaRPr lang="en-US" sz="12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338" y="5262801"/>
            <a:ext cx="803672" cy="96452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052548" y="5423535"/>
            <a:ext cx="1826657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Оптимизация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7052548" y="5723453"/>
            <a:ext cx="6934914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Рациональное распределение ресурсов и повышение эффективности</a:t>
            </a:r>
            <a:endParaRPr lang="en-US" sz="1250" dirty="0"/>
          </a:p>
        </p:txBody>
      </p:sp>
      <p:sp>
        <p:nvSpPr>
          <p:cNvPr id="17" name="Text 10"/>
          <p:cNvSpPr/>
          <p:nvPr/>
        </p:nvSpPr>
        <p:spPr>
          <a:xfrm>
            <a:off x="6370439" y="6496407"/>
            <a:ext cx="7617023" cy="420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ИИ не заменяет менеджера, а расширяет его когнитивные способности, позволяя обрабатывать больше информации и принимать более обоснованные решения.</a:t>
            </a:r>
            <a:endParaRPr lang="en-US" sz="1250" dirty="0"/>
          </a:p>
        </p:txBody>
      </p:sp>
      <p:sp>
        <p:nvSpPr>
          <p:cNvPr id="18" name="Shape 11"/>
          <p:cNvSpPr/>
          <p:nvPr/>
        </p:nvSpPr>
        <p:spPr>
          <a:xfrm>
            <a:off x="6129338" y="6361867"/>
            <a:ext cx="22860" cy="68961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6293" y="1241227"/>
            <a:ext cx="11040070" cy="579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Практические примеры использования ИИ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16293" y="2206466"/>
            <a:ext cx="1299781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Реальные кейсы применения искусственного интеллекта в различных функциональных областях управления.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293" y="2720935"/>
            <a:ext cx="889873" cy="8898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947148" y="2720935"/>
            <a:ext cx="1937861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Прогноз спроса в Retail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947148" y="3416379"/>
            <a:ext cx="1937861" cy="3571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Анализ исторических продаж, сезонности, трендов и внешних факторов для точного планирования закупок и оптимизации складских запасов. Снижение потерь от затоваривания и дефицита на 20-30%.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92" y="2720935"/>
            <a:ext cx="889873" cy="8898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6848" y="2720935"/>
            <a:ext cx="1937861" cy="869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Анализ кредитных рисков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256848" y="3706297"/>
            <a:ext cx="1937861" cy="327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Оценка кредитоспособности клиентов на основе сотен параметров: истории платежей, финансового поведения, социальных данных. Сокращение невозвратов и ускорение решений.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691" y="2720935"/>
            <a:ext cx="889873" cy="8898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566547" y="2720935"/>
            <a:ext cx="1937861" cy="579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Оптимизация логистики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8566547" y="3416379"/>
            <a:ext cx="1937861" cy="2678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Построение оптимальных маршрутов доставки с учётом пробок, погоды, приоритетов заказов. Экономия топлива до 15% и сокращение времени доставки на 25%.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391" y="2720935"/>
            <a:ext cx="889873" cy="88987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876246" y="2720935"/>
            <a:ext cx="193786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HR-аналитика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11876246" y="3126462"/>
            <a:ext cx="1937861" cy="327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Прогнозирование ухода сотрудников, выявление факторов демотивации, подбор кандидатов по культурному соответствию. Снижение текучести персонала и улучшение качества найма.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09631" y="433983"/>
            <a:ext cx="1847731" cy="249793"/>
          </a:xfrm>
          <a:prstGeom prst="roundRect">
            <a:avLst>
              <a:gd name="adj" fmla="val 7379"/>
            </a:avLst>
          </a:prstGeom>
          <a:solidFill>
            <a:srgbClr val="26262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01785" y="497443"/>
            <a:ext cx="122873" cy="1228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86094" y="480060"/>
            <a:ext cx="1479113" cy="157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КРИТИЧЕСКОЕ МЫШЛЕНИЕ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1809631" y="727353"/>
            <a:ext cx="9157097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Ограничения и распространённые мифы об ИИ</a:t>
            </a:r>
            <a:endParaRPr lang="en-US" sz="2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31" y="1450419"/>
            <a:ext cx="4748927" cy="47489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40748" y="1436727"/>
            <a:ext cx="305847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Мифы, которые нужно развеять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6940748" y="1777722"/>
            <a:ext cx="5887522" cy="746998"/>
          </a:xfrm>
          <a:prstGeom prst="roundRect">
            <a:avLst>
              <a:gd name="adj" fmla="val 1468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6917888" y="1777722"/>
            <a:ext cx="91440" cy="746998"/>
          </a:xfrm>
          <a:prstGeom prst="roundRect">
            <a:avLst>
              <a:gd name="adj" fmla="val 25197"/>
            </a:avLst>
          </a:prstGeom>
          <a:solidFill>
            <a:srgbClr val="FFFFFF"/>
          </a:solidFill>
          <a:ln/>
        </p:spPr>
      </p:sp>
      <p:sp>
        <p:nvSpPr>
          <p:cNvPr id="10" name="Text 6"/>
          <p:cNvSpPr/>
          <p:nvPr/>
        </p:nvSpPr>
        <p:spPr>
          <a:xfrm>
            <a:off x="7185779" y="1954173"/>
            <a:ext cx="5466040" cy="394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Миф: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«ИИ обладает сознанием»</a:t>
            </a:r>
            <a:endParaRPr lang="en-US" sz="120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Реальность: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ИИ — это сложная математика, без самосознания и эмоций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6940748" y="2633901"/>
            <a:ext cx="5887522" cy="746998"/>
          </a:xfrm>
          <a:prstGeom prst="roundRect">
            <a:avLst>
              <a:gd name="adj" fmla="val 1468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917888" y="2633901"/>
            <a:ext cx="91440" cy="746998"/>
          </a:xfrm>
          <a:prstGeom prst="roundRect">
            <a:avLst>
              <a:gd name="adj" fmla="val 25197"/>
            </a:avLst>
          </a:pr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7185779" y="2810351"/>
            <a:ext cx="5466040" cy="394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Миф: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«ИИ полностью заменит менеджеров»</a:t>
            </a:r>
            <a:endParaRPr lang="en-US" sz="120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Реальность: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ИИ — инструмент, требующий стратегического управления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6940748" y="3490079"/>
            <a:ext cx="5887522" cy="746998"/>
          </a:xfrm>
          <a:prstGeom prst="roundRect">
            <a:avLst>
              <a:gd name="adj" fmla="val 1468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6917888" y="3490079"/>
            <a:ext cx="91440" cy="746998"/>
          </a:xfrm>
          <a:prstGeom prst="roundRect">
            <a:avLst>
              <a:gd name="adj" fmla="val 25197"/>
            </a:avLst>
          </a:pr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7185779" y="3666530"/>
            <a:ext cx="5466040" cy="394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Миф: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«ИИ всегда объективен»</a:t>
            </a:r>
            <a:endParaRPr lang="en-US" sz="1200" dirty="0"/>
          </a:p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Реальность:</a:t>
            </a:r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ИИ наследует предвзятости из обучающих данных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1809631" y="6486049"/>
            <a:ext cx="3322677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Реальные ограничения ИИ-систем</a:t>
            </a:r>
            <a:endParaRPr lang="en-US" sz="1350" dirty="0"/>
          </a:p>
        </p:txBody>
      </p:sp>
      <p:sp>
        <p:nvSpPr>
          <p:cNvPr id="18" name="Shape 14"/>
          <p:cNvSpPr/>
          <p:nvPr/>
        </p:nvSpPr>
        <p:spPr>
          <a:xfrm>
            <a:off x="1809631" y="6868001"/>
            <a:ext cx="345519" cy="3455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9" name="Text 15"/>
          <p:cNvSpPr/>
          <p:nvPr/>
        </p:nvSpPr>
        <p:spPr>
          <a:xfrm>
            <a:off x="2264331" y="6920746"/>
            <a:ext cx="226206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Зависимость от данных</a:t>
            </a: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2264331" y="7204353"/>
            <a:ext cx="3124676" cy="591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ИИ требует больших объёмов качественных данных для обучения. Плохие данные = плохие решения.</a:t>
            </a:r>
            <a:endParaRPr lang="en-US" sz="1200" dirty="0"/>
          </a:p>
        </p:txBody>
      </p:sp>
      <p:sp>
        <p:nvSpPr>
          <p:cNvPr id="21" name="Shape 17"/>
          <p:cNvSpPr/>
          <p:nvPr/>
        </p:nvSpPr>
        <p:spPr>
          <a:xfrm>
            <a:off x="5525453" y="6868001"/>
            <a:ext cx="345519" cy="3455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22" name="Text 18"/>
          <p:cNvSpPr/>
          <p:nvPr/>
        </p:nvSpPr>
        <p:spPr>
          <a:xfrm>
            <a:off x="5980152" y="6920746"/>
            <a:ext cx="2447568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Необходимость контроля</a:t>
            </a:r>
            <a:endParaRPr lang="en-US" sz="1350" dirty="0"/>
          </a:p>
        </p:txBody>
      </p:sp>
      <p:sp>
        <p:nvSpPr>
          <p:cNvPr id="23" name="Text 19"/>
          <p:cNvSpPr/>
          <p:nvPr/>
        </p:nvSpPr>
        <p:spPr>
          <a:xfrm>
            <a:off x="5980152" y="7204353"/>
            <a:ext cx="3124676" cy="591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Решения ИИ нуждаются в валидации человеком, особенно в критических ситуациях.</a:t>
            </a:r>
            <a:endParaRPr lang="en-US" sz="1200" dirty="0"/>
          </a:p>
        </p:txBody>
      </p:sp>
      <p:sp>
        <p:nvSpPr>
          <p:cNvPr id="24" name="Shape 20"/>
          <p:cNvSpPr/>
          <p:nvPr/>
        </p:nvSpPr>
        <p:spPr>
          <a:xfrm>
            <a:off x="9241274" y="6868001"/>
            <a:ext cx="345519" cy="3455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25" name="Text 21"/>
          <p:cNvSpPr/>
          <p:nvPr/>
        </p:nvSpPr>
        <p:spPr>
          <a:xfrm>
            <a:off x="9695974" y="6920746"/>
            <a:ext cx="246697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Важность интерпретации</a:t>
            </a:r>
            <a:endParaRPr lang="en-US" sz="1350" dirty="0"/>
          </a:p>
        </p:txBody>
      </p:sp>
      <p:sp>
        <p:nvSpPr>
          <p:cNvPr id="26" name="Text 22"/>
          <p:cNvSpPr/>
          <p:nvPr/>
        </p:nvSpPr>
        <p:spPr>
          <a:xfrm>
            <a:off x="9695974" y="7204353"/>
            <a:ext cx="3124795" cy="394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Выводы ИИ требуют контекстного понимания и профессионального суждения.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2026-02-11T08:24:20Z</dcterms:created>
  <dcterms:modified xsi:type="dcterms:W3CDTF">2026-02-11T08:24:20Z</dcterms:modified>
</cp:coreProperties>
</file>